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9" r:id="rId4"/>
    <p:sldId id="259" r:id="rId5"/>
    <p:sldId id="260" r:id="rId6"/>
    <p:sldId id="267" r:id="rId7"/>
    <p:sldId id="266" r:id="rId8"/>
    <p:sldId id="262" r:id="rId9"/>
    <p:sldId id="268" r:id="rId10"/>
    <p:sldId id="263" r:id="rId11"/>
    <p:sldId id="270" r:id="rId12"/>
    <p:sldId id="264" r:id="rId13"/>
    <p:sldId id="261" r:id="rId14"/>
    <p:sldId id="25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79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hyperlink" Target="https://hpc.pnl.gov/armci/documentation.htm#copy" TargetMode="External"/><Relationship Id="rId5" Type="http://schemas.openxmlformats.org/officeDocument/2006/relationships/hyperlink" Target="https://hpc.pnl.gov/armci/capabilities.shtml" TargetMode="External"/><Relationship Id="rId4" Type="http://schemas.openxmlformats.org/officeDocument/2006/relationships/hyperlink" Target="https://hpc.pnl.gov/armci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5870F-25D5-8644-9E28-794DA86045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ARMCI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2D93C5-CF7E-1C4E-919C-6EBA6FBEB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/>
              <a:t>By Cameron Cross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4F6CAD2-E661-0F4D-A3E1-927F91F350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94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32"/>
    </mc:Choice>
    <mc:Fallback>
      <p:transition spd="slow" advTm="9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3D49EC-1D27-E142-A5DF-EC01A8F8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Against MPI</a:t>
            </a: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FB831AC-447F-164F-9975-91CB6185C9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9863" y="2275188"/>
            <a:ext cx="6832273" cy="4526378"/>
          </a:xfrm>
          <a:prstGeom prst="rect">
            <a:avLst/>
          </a:prstGeom>
          <a:effectLst/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4ABB8E5-37A7-FF4D-94FC-38EFED58C3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451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5311"/>
    </mc:Choice>
    <mc:Fallback>
      <p:transition spd="slow" advTm="25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11E56-B903-C248-9F19-F62BAFECB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Uses ARMCI?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8AA0C-0FF8-4D4E-A9A0-38175B56E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ARMCI is available on the following platforms:</a:t>
            </a:r>
          </a:p>
          <a:p>
            <a:pPr lvl="1" fontAlgn="base"/>
            <a:r>
              <a:rPr lang="en-US" dirty="0"/>
              <a:t>IBM </a:t>
            </a:r>
            <a:r>
              <a:rPr lang="en-US" dirty="0" err="1"/>
              <a:t>BlueGene</a:t>
            </a:r>
            <a:r>
              <a:rPr lang="en-US" dirty="0"/>
              <a:t>/P, </a:t>
            </a:r>
            <a:r>
              <a:rPr lang="en-US" dirty="0" err="1"/>
              <a:t>BlueGene</a:t>
            </a:r>
            <a:r>
              <a:rPr lang="en-US" dirty="0"/>
              <a:t>/L and SPs (based on LAPI)</a:t>
            </a:r>
          </a:p>
          <a:p>
            <a:pPr lvl="1" fontAlgn="base"/>
            <a:r>
              <a:rPr lang="en-US" dirty="0"/>
              <a:t>Cray XT</a:t>
            </a:r>
          </a:p>
          <a:p>
            <a:pPr lvl="1" fontAlgn="base"/>
            <a:r>
              <a:rPr lang="en-US" dirty="0"/>
              <a:t>Unix workstations and servers: Sun, SGI, HP, IBM, Linux</a:t>
            </a:r>
          </a:p>
          <a:p>
            <a:pPr lvl="1" fontAlgn="base"/>
            <a:r>
              <a:rPr lang="en-US" dirty="0"/>
              <a:t>Clusters of Unix and Windows NT workstations/servers, including the HP/Quadrics </a:t>
            </a:r>
            <a:r>
              <a:rPr lang="en-US" dirty="0" err="1"/>
              <a:t>Alphaserver</a:t>
            </a:r>
            <a:r>
              <a:rPr lang="en-US" dirty="0"/>
              <a:t> cluster and Quadrics Linux clusters</a:t>
            </a:r>
          </a:p>
          <a:p>
            <a:pPr lvl="1" fontAlgn="base"/>
            <a:r>
              <a:rPr lang="en-US" dirty="0"/>
              <a:t>Fujitsu and NEC Systems</a:t>
            </a:r>
          </a:p>
          <a:p>
            <a:pPr lvl="1" fontAlgn="base"/>
            <a:r>
              <a:rPr lang="en-US" dirty="0"/>
              <a:t>Cygwin and Apple (MACX)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656EA10-6B52-A049-905D-88E2D358FA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457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57"/>
    </mc:Choice>
    <mc:Fallback>
      <p:transition spd="slow" advTm="33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A8990-202B-2C4D-BA23-26DB33434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Useful is ARMCI?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DC0AC-84A0-4B4F-839A-DF6D05B96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ARMCI has been used to:</a:t>
            </a:r>
          </a:p>
          <a:p>
            <a:pPr lvl="1" fontAlgn="base"/>
            <a:r>
              <a:rPr lang="en-US" dirty="0"/>
              <a:t>implement the Global Arrays library</a:t>
            </a:r>
          </a:p>
          <a:p>
            <a:pPr lvl="1" fontAlgn="base"/>
            <a:r>
              <a:rPr lang="en-US" dirty="0"/>
              <a:t>implement GPSHMEM, a portable version of the Cray SHMEM library (Ames Lab)</a:t>
            </a:r>
          </a:p>
          <a:p>
            <a:pPr lvl="1" fontAlgn="base"/>
            <a:r>
              <a:rPr lang="en-US" dirty="0"/>
              <a:t>implement </a:t>
            </a:r>
            <a:r>
              <a:rPr lang="en-US" dirty="0" err="1"/>
              <a:t>nxvtal</a:t>
            </a:r>
            <a:r>
              <a:rPr lang="en-US" dirty="0"/>
              <a:t> server in TCGMSG</a:t>
            </a:r>
          </a:p>
          <a:p>
            <a:pPr lvl="1" fontAlgn="base"/>
            <a:r>
              <a:rPr lang="en-US" dirty="0"/>
              <a:t>implement a Co-Array Fortran compiler at Rice U.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7196BF8-6DAA-7D47-8462-CEDAD6E052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309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25"/>
    </mc:Choice>
    <mc:Fallback>
      <p:transition spd="slow" advTm="30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AF870-1E96-3B44-8735-F22A78ABF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117ED-E701-2E44-BBE3-0696EAF4C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085" y="1331259"/>
            <a:ext cx="5811916" cy="5158318"/>
          </a:xfrm>
        </p:spPr>
        <p:txBody>
          <a:bodyPr>
            <a:normAutofit fontScale="85000" lnSpcReduction="10000"/>
          </a:bodyPr>
          <a:lstStyle/>
          <a:p>
            <a:pPr fontAlgn="base"/>
            <a:r>
              <a:rPr lang="en-US" dirty="0"/>
              <a:t>int </a:t>
            </a:r>
            <a:r>
              <a:rPr lang="en-US" dirty="0" err="1"/>
              <a:t>ARMCI_Put</a:t>
            </a:r>
            <a:r>
              <a:rPr lang="en-US" dirty="0"/>
              <a:t>(void* </a:t>
            </a:r>
            <a:r>
              <a:rPr lang="en-US" dirty="0" err="1"/>
              <a:t>src</a:t>
            </a:r>
            <a:r>
              <a:rPr lang="en-US" dirty="0"/>
              <a:t>, void* </a:t>
            </a:r>
            <a:r>
              <a:rPr lang="en-US" dirty="0" err="1"/>
              <a:t>dst</a:t>
            </a:r>
            <a:r>
              <a:rPr lang="en-US" dirty="0"/>
              <a:t>, int bytes, int proc)</a:t>
            </a:r>
          </a:p>
          <a:p>
            <a:pPr fontAlgn="base"/>
            <a:r>
              <a:rPr lang="en-US" dirty="0"/>
              <a:t>PURPOSE: Blocking transfer of contiguous data from the local process  memory (source) to remote process memory (destination).</a:t>
            </a:r>
          </a:p>
          <a:p>
            <a:pPr fontAlgn="base"/>
            <a:r>
              <a:rPr lang="en-US" dirty="0"/>
              <a:t>ARGUMENTS:</a:t>
            </a:r>
          </a:p>
          <a:p>
            <a:pPr lvl="1" fontAlgn="base"/>
            <a:r>
              <a:rPr lang="en-US" dirty="0" err="1"/>
              <a:t>src</a:t>
            </a:r>
            <a:r>
              <a:rPr lang="en-US" dirty="0"/>
              <a:t>     - Source starting address of the data block to put.</a:t>
            </a:r>
          </a:p>
          <a:p>
            <a:pPr lvl="1" fontAlgn="base"/>
            <a:r>
              <a:rPr lang="en-US" dirty="0" err="1"/>
              <a:t>dst</a:t>
            </a:r>
            <a:r>
              <a:rPr lang="en-US" dirty="0"/>
              <a:t>     - Destination starting address to put data.       </a:t>
            </a:r>
          </a:p>
          <a:p>
            <a:pPr lvl="1" fontAlgn="base"/>
            <a:r>
              <a:rPr lang="en-US" dirty="0"/>
              <a:t>bytes   - amount of data to transfer in bytes.       </a:t>
            </a:r>
          </a:p>
          <a:p>
            <a:pPr lvl="1" fontAlgn="base"/>
            <a:r>
              <a:rPr lang="en-US" dirty="0"/>
              <a:t>proc    - Remote process ID (destination).</a:t>
            </a:r>
          </a:p>
          <a:p>
            <a:pPr fontAlgn="base"/>
            <a:r>
              <a:rPr lang="en-US" dirty="0"/>
              <a:t>RETURN VALUE:</a:t>
            </a:r>
          </a:p>
          <a:p>
            <a:pPr lvl="1" fontAlgn="base"/>
            <a:r>
              <a:rPr lang="en-US" dirty="0"/>
              <a:t>zero        - Successful.       </a:t>
            </a:r>
          </a:p>
          <a:p>
            <a:pPr lvl="1" fontAlgn="base"/>
            <a:r>
              <a:rPr lang="en-US" dirty="0"/>
              <a:t>other value - Error code (described in the release notes).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A529360-CF96-DB4C-9E9E-CE2E6EDED1DA}"/>
              </a:ext>
            </a:extLst>
          </p:cNvPr>
          <p:cNvSpPr txBox="1">
            <a:spLocks/>
          </p:cNvSpPr>
          <p:nvPr/>
        </p:nvSpPr>
        <p:spPr>
          <a:xfrm>
            <a:off x="5991425" y="1331259"/>
            <a:ext cx="5811916" cy="5158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fontAlgn="base"/>
            <a:r>
              <a:rPr lang="en-US" sz="1700" dirty="0"/>
              <a:t>int </a:t>
            </a:r>
            <a:r>
              <a:rPr lang="en-US" sz="1700" dirty="0" err="1"/>
              <a:t>ARMCI_Get</a:t>
            </a:r>
            <a:r>
              <a:rPr lang="en-US" sz="1700" dirty="0"/>
              <a:t>(</a:t>
            </a:r>
            <a:r>
              <a:rPr lang="en-US" sz="1700" dirty="0" err="1"/>
              <a:t>src</a:t>
            </a:r>
            <a:r>
              <a:rPr lang="en-US" sz="1700" dirty="0"/>
              <a:t>, </a:t>
            </a:r>
            <a:r>
              <a:rPr lang="en-US" sz="1700" dirty="0" err="1"/>
              <a:t>dst</a:t>
            </a:r>
            <a:r>
              <a:rPr lang="en-US" sz="1700" dirty="0"/>
              <a:t>, bytes, proc)</a:t>
            </a:r>
          </a:p>
          <a:p>
            <a:pPr fontAlgn="base"/>
            <a:r>
              <a:rPr lang="en-US" sz="1700" dirty="0"/>
              <a:t>PURPOSE: Blocking transfer of contiguous data from the remote process  memory (source) to the calling process memory (destination). </a:t>
            </a:r>
          </a:p>
          <a:p>
            <a:pPr fontAlgn="base"/>
            <a:r>
              <a:rPr lang="en-US" sz="1700" dirty="0"/>
              <a:t>ARGUMENTS:</a:t>
            </a:r>
          </a:p>
          <a:p>
            <a:pPr lvl="1" fontAlgn="base"/>
            <a:r>
              <a:rPr lang="en-US" sz="1500" dirty="0" err="1"/>
              <a:t>src</a:t>
            </a:r>
            <a:r>
              <a:rPr lang="en-US" sz="1500" dirty="0"/>
              <a:t>     - Source starting address of the data block to get.       </a:t>
            </a:r>
          </a:p>
          <a:p>
            <a:pPr lvl="1" fontAlgn="base"/>
            <a:r>
              <a:rPr lang="en-US" sz="1500" dirty="0" err="1"/>
              <a:t>dst</a:t>
            </a:r>
            <a:r>
              <a:rPr lang="en-US" sz="1500" dirty="0"/>
              <a:t>     - Destination starting address to get the data.       </a:t>
            </a:r>
          </a:p>
          <a:p>
            <a:pPr lvl="1" fontAlgn="base"/>
            <a:r>
              <a:rPr lang="en-US" sz="1500" dirty="0"/>
              <a:t>bytes   - amount of data to transfer in bytes.      </a:t>
            </a:r>
          </a:p>
          <a:p>
            <a:pPr lvl="1" fontAlgn="base"/>
            <a:r>
              <a:rPr lang="en-US" sz="1500" dirty="0"/>
              <a:t> proc    - Remote process ID (destination).</a:t>
            </a:r>
            <a:endParaRPr lang="en-US" dirty="0"/>
          </a:p>
          <a:p>
            <a:pPr fontAlgn="base"/>
            <a:r>
              <a:rPr lang="en-US" sz="1700" dirty="0"/>
              <a:t>RETURN VALUE:</a:t>
            </a:r>
          </a:p>
          <a:p>
            <a:pPr lvl="1" fontAlgn="base"/>
            <a:r>
              <a:rPr lang="en-US" sz="1500" dirty="0"/>
              <a:t>zero        - Successful.       </a:t>
            </a:r>
          </a:p>
          <a:p>
            <a:pPr lvl="1" fontAlgn="base"/>
            <a:r>
              <a:rPr lang="en-US" sz="1500" dirty="0"/>
              <a:t>other value - Error code (described in the release notes).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D2B0AEA-946D-3243-B851-A080C995E6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346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54"/>
    </mc:Choice>
    <mc:Fallback>
      <p:transition spd="slow" advTm="29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1B8A4-55BE-7A44-B5F1-48DAA2E79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90841-67DE-B047-A479-770C2204B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https://hpc.pnl.gov//armci/</a:t>
            </a:r>
            <a:endParaRPr lang="en-US" dirty="0"/>
          </a:p>
          <a:p>
            <a:r>
              <a:rPr lang="en-US" dirty="0">
                <a:hlinkClick r:id="rId5"/>
              </a:rPr>
              <a:t>https://hpc.pnl.gov/armci/capabilities.shtml</a:t>
            </a:r>
            <a:endParaRPr lang="en-US" dirty="0"/>
          </a:p>
          <a:p>
            <a:r>
              <a:rPr lang="en-US" dirty="0">
                <a:hlinkClick r:id="rId6"/>
              </a:rPr>
              <a:t>https://hpc.pnl.gov/armci/documentation.htm#copy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hpc.pnl.gov</a:t>
            </a:r>
            <a:r>
              <a:rPr lang="en-US" dirty="0"/>
              <a:t>/</a:t>
            </a:r>
            <a:r>
              <a:rPr lang="en-US" dirty="0" err="1"/>
              <a:t>armci</a:t>
            </a:r>
            <a:r>
              <a:rPr lang="en-US" dirty="0"/>
              <a:t>/</a:t>
            </a:r>
            <a:r>
              <a:rPr lang="en-US"/>
              <a:t>performance.shtml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4948CC0-F720-F046-A932-6067BA86F7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91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2"/>
    </mc:Choice>
    <mc:Fallback>
      <p:transition spd="slow" advTm="3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4B67-C04B-2149-88E2-9E67E72DB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ARMCI?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4CF40-DCD5-374C-9702-34E750E7B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Aggregate Remote Memory Copy Interface</a:t>
            </a:r>
          </a:p>
          <a:p>
            <a:r>
              <a:rPr lang="en-US" dirty="0"/>
              <a:t>ARMCI provides a general-purpose, efficient, and widely portable remote memory access operations optimized for contiguous and noncontiguous (</a:t>
            </a:r>
            <a:r>
              <a:rPr lang="en-US" dirty="0" err="1"/>
              <a:t>strided</a:t>
            </a:r>
            <a:r>
              <a:rPr lang="en-US" dirty="0"/>
              <a:t>, scatter/gather, I/O vector) data transfers.</a:t>
            </a:r>
          </a:p>
          <a:p>
            <a:r>
              <a:rPr lang="en-US" dirty="0"/>
              <a:t>ARMCI includes a set of atomic and mutual exclusion operations.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BBD0BC9-5A2F-4942-837B-89885C3D8E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5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96"/>
    </mc:Choice>
    <mc:Fallback>
      <p:transition spd="slow" advTm="30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5D86A-9DC4-8744-9649-020D6F766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ARMCI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8D7D9-800D-4248-9198-2CF1D1610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ARMCI exploits native network communication interfaces and system resources (such as shared memory) to achieve the best possible performance of the remote memory access/one-sided communication. </a:t>
            </a:r>
          </a:p>
          <a:p>
            <a:r>
              <a:rPr lang="en-US" dirty="0"/>
              <a:t>It exploits high-performance network protocols on clustered systems. Optimized implementations of ARMCI are available for the Portals, </a:t>
            </a:r>
            <a:r>
              <a:rPr lang="en-US" dirty="0" err="1"/>
              <a:t>Myrinet</a:t>
            </a:r>
            <a:r>
              <a:rPr lang="en-US" dirty="0"/>
              <a:t> (GM), Quadrics, </a:t>
            </a:r>
            <a:r>
              <a:rPr lang="en-US" dirty="0" err="1"/>
              <a:t>Infiniband</a:t>
            </a:r>
            <a:r>
              <a:rPr lang="en-US" dirty="0"/>
              <a:t> (using OPENIB and Mellanox verbs API), and Ethernet.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1798E71-9ABF-7D4C-AB06-CFD9E6608B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86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15"/>
    </mc:Choice>
    <mc:Fallback>
      <p:transition spd="slow" advTm="36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21BC9-2E69-9549-B5A4-335921AA4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4A666-F8FE-FC44-8514-77DD3F14C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blocking and nonblocking data transfer operations</a:t>
            </a:r>
          </a:p>
          <a:p>
            <a:r>
              <a:rPr lang="en-US" dirty="0"/>
              <a:t>aggregation of small data transfers into larger messages to reduce sensitivity to network latency</a:t>
            </a:r>
          </a:p>
          <a:p>
            <a:r>
              <a:rPr lang="en-US" dirty="0"/>
              <a:t>register originated data transfers</a:t>
            </a:r>
          </a:p>
          <a:p>
            <a:r>
              <a:rPr lang="en-US" dirty="0"/>
              <a:t>atomic and synchronization operations</a:t>
            </a:r>
          </a:p>
          <a:p>
            <a:r>
              <a:rPr lang="en-US" dirty="0"/>
              <a:t>memory management operations</a:t>
            </a:r>
          </a:p>
          <a:p>
            <a:r>
              <a:rPr lang="en-US" dirty="0"/>
              <a:t>Processor Groups</a:t>
            </a:r>
          </a:p>
          <a:p>
            <a:r>
              <a:rPr lang="en-US" dirty="0"/>
              <a:t>Global procedure calls (prototype)</a:t>
            </a:r>
          </a:p>
          <a:p>
            <a:r>
              <a:rPr lang="en-US" dirty="0"/>
              <a:t>weakly consistent memory model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A5B37CA-D08B-314B-ABFB-06DB76CD1E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55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17"/>
    </mc:Choice>
    <mc:Fallback>
      <p:transition spd="slow" advTm="47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C333A-A3B9-3C4D-95C9-1F759F4C6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Blocking and Non-blocking Data Transfer Operations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97C32-76EB-EF47-82B3-260B0200B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get operation transfers data from the remote process memory to the calling process local memory. </a:t>
            </a:r>
          </a:p>
          <a:p>
            <a:r>
              <a:rPr lang="en-US" dirty="0"/>
              <a:t>A put operation transfers data from the local memory of the calling process to the memory of a remote process. </a:t>
            </a:r>
          </a:p>
          <a:p>
            <a:r>
              <a:rPr lang="en-US" dirty="0"/>
              <a:t>The non-blocking API, is derived from the blocking interface by adding a handle argument that identifies an instance of the non-blocking request.</a:t>
            </a:r>
          </a:p>
          <a:p>
            <a:r>
              <a:rPr lang="en-US" dirty="0"/>
              <a:t>All the non-blocking transfer functions are prototyped to work as transfers with both "explicit" and "implicit” handles. 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AA3D37-7F7E-A54C-B513-B7DF808213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29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39"/>
    </mc:Choice>
    <mc:Fallback>
      <p:transition spd="slow" advTm="45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E08B9-E704-6046-AAB9-524556B69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Coalescing small messages (trading latency for bandwidth)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EE7D9-CE26-C748-8E8C-2923A898A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Aggregation of requests is another mechanism for improving latency tolerance. Multiple nonblocking data transfers (put/get requests) can be aggregated into a single data transfer operation in order to improve the data transfer rate. </a:t>
            </a:r>
          </a:p>
          <a:p>
            <a:r>
              <a:rPr lang="en-US" dirty="0"/>
              <a:t>Especially, if there are multiple data transfer requests of small message sizes, aggregating those requests into a single large request reduces the latency, thus improving performance. </a:t>
            </a:r>
          </a:p>
          <a:p>
            <a:r>
              <a:rPr lang="en-US" dirty="0"/>
              <a:t>The aggregate data transfer operation is also independent of the type of put/get operation.</a:t>
            </a:r>
          </a:p>
          <a:p>
            <a:r>
              <a:rPr lang="en-US" dirty="0"/>
              <a:t>For example, it can be a combination of regular, </a:t>
            </a:r>
            <a:r>
              <a:rPr lang="en-US" dirty="0" err="1"/>
              <a:t>strided</a:t>
            </a:r>
            <a:r>
              <a:rPr lang="en-US" dirty="0"/>
              <a:t> or vector put/get operations. There are two types of aggregation available:</a:t>
            </a:r>
          </a:p>
          <a:p>
            <a:pPr lvl="1"/>
            <a:r>
              <a:rPr lang="en-US" dirty="0"/>
              <a:t>explicit aggregation, where the multiple requests are combined by the user through the use of </a:t>
            </a:r>
            <a:r>
              <a:rPr lang="en-US" dirty="0" err="1"/>
              <a:t>strided</a:t>
            </a:r>
            <a:r>
              <a:rPr lang="en-US" dirty="0"/>
              <a:t> or generalized I/O vector data descriptor.</a:t>
            </a:r>
          </a:p>
          <a:p>
            <a:pPr lvl="1"/>
            <a:r>
              <a:rPr lang="en-US" dirty="0"/>
              <a:t>implicit aggregation, where the combining individual requests are performed by ARMCI.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8CB1521-EDFF-2B4E-93FE-6ACCB228F6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300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09"/>
    </mc:Choice>
    <mc:Fallback>
      <p:transition spd="slow" advTm="85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BA9DD-35E1-2F44-8A3C-55BC1F12F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400" dirty="0">
                <a:solidFill>
                  <a:srgbClr val="EBEBEB"/>
                </a:solidFill>
              </a:rPr>
              <a:t>Aggregate VS Non-Aggregate</a:t>
            </a:r>
            <a:endParaRPr lang="en-US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6C8B17-B195-3B43-AFD6-4CFDD2E6AC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3010" y="2402308"/>
            <a:ext cx="5645980" cy="4149795"/>
          </a:xfrm>
          <a:prstGeom prst="rect">
            <a:avLst/>
          </a:prstGeom>
          <a:effectLst/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819C8F4-86FF-FB48-8D29-82EC5D0D25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0415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224"/>
    </mc:Choice>
    <mc:Fallback>
      <p:transition spd="slow" advTm="21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BA9DD-35E1-2F44-8A3C-55BC1F12F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System Performance</a:t>
            </a:r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DF0495-404E-5445-A00F-488A5C2E7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9606" y="2628893"/>
            <a:ext cx="7332787" cy="3886375"/>
          </a:xfrm>
          <a:prstGeom prst="rect">
            <a:avLst/>
          </a:prstGeom>
          <a:effectLst/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ECB1A98-B804-9041-B385-B73C5516C1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647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3120"/>
    </mc:Choice>
    <mc:Fallback>
      <p:transition spd="slow" advTm="13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E1BD-2C48-3C44-AB79-E7E8FBC6D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ARMCI and MPI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874A2-8083-2247-9FDB-76F7A2A3F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ARMCI is compatible with MPI. </a:t>
            </a:r>
          </a:p>
          <a:p>
            <a:pPr fontAlgn="base"/>
            <a:r>
              <a:rPr lang="en-US" dirty="0"/>
              <a:t>However, by design it is impartial to a selection of the message-passing libraries in the user program. </a:t>
            </a:r>
          </a:p>
          <a:p>
            <a:pPr fontAlgn="base"/>
            <a:r>
              <a:rPr lang="en-US" dirty="0"/>
              <a:t>In addition to MPI, on some platforms ARMCI was also used with PVM and TCGMSG message-passing libraries.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6C3B1D7-4AD2-1845-93AA-ABBF77DE28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647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31"/>
    </mc:Choice>
    <mc:Fallback>
      <p:transition spd="slow" advTm="34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857</Words>
  <Application>Microsoft Macintosh PowerPoint</Application>
  <PresentationFormat>Widescreen</PresentationFormat>
  <Paragraphs>77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</vt:lpstr>
      <vt:lpstr>ARMCI</vt:lpstr>
      <vt:lpstr>What is ARMCI?</vt:lpstr>
      <vt:lpstr>What Does ARMCI Do?</vt:lpstr>
      <vt:lpstr>How Does it Work?</vt:lpstr>
      <vt:lpstr>Blocking and Non-blocking Data Transfer Operations </vt:lpstr>
      <vt:lpstr>Coalescing small messages (trading latency for bandwidth) </vt:lpstr>
      <vt:lpstr>Aggregate VS Non-Aggregate</vt:lpstr>
      <vt:lpstr>System Performance</vt:lpstr>
      <vt:lpstr>ARMCI and MPI</vt:lpstr>
      <vt:lpstr>Against MPI</vt:lpstr>
      <vt:lpstr>Who Uses ARMCI?</vt:lpstr>
      <vt:lpstr>How Useful is ARMCI?</vt:lpstr>
      <vt:lpstr>Example</vt:lpstr>
      <vt:lpstr>Work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ARMCI</dc:title>
  <dc:creator>Cameron L. Cross</dc:creator>
  <cp:lastModifiedBy>Cameron L. Cross</cp:lastModifiedBy>
  <cp:revision>7</cp:revision>
  <dcterms:created xsi:type="dcterms:W3CDTF">2020-04-25T22:45:34Z</dcterms:created>
  <dcterms:modified xsi:type="dcterms:W3CDTF">2020-04-27T22:52:51Z</dcterms:modified>
</cp:coreProperties>
</file>